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30"/>
  </p:notesMasterIdLst>
  <p:sldIdLst>
    <p:sldId id="256" r:id="rId2"/>
    <p:sldId id="257" r:id="rId3"/>
    <p:sldId id="258" r:id="rId4"/>
    <p:sldId id="263" r:id="rId5"/>
    <p:sldId id="260" r:id="rId6"/>
    <p:sldId id="286" r:id="rId7"/>
    <p:sldId id="285" r:id="rId8"/>
    <p:sldId id="264" r:id="rId9"/>
    <p:sldId id="265" r:id="rId10"/>
    <p:sldId id="287" r:id="rId11"/>
    <p:sldId id="288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6" r:id="rId20"/>
    <p:sldId id="277" r:id="rId21"/>
    <p:sldId id="289" r:id="rId22"/>
    <p:sldId id="259" r:id="rId23"/>
    <p:sldId id="278" r:id="rId24"/>
    <p:sldId id="281" r:id="rId25"/>
    <p:sldId id="280" r:id="rId26"/>
    <p:sldId id="284" r:id="rId27"/>
    <p:sldId id="262" r:id="rId28"/>
    <p:sldId id="261" r:id="rId29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900"/>
    <a:srgbClr val="ED2939"/>
    <a:srgbClr val="006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85" d="100"/>
          <a:sy n="185" d="100"/>
        </p:scale>
        <p:origin x="-6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37303B11-5EFE-4A3B-B7C0-4ADE873E5104}" type="datetimeFigureOut">
              <a:rPr lang="fi-FI" smtClean="0"/>
              <a:pPr/>
              <a:t>9/25/12</a:t>
            </a:fld>
            <a:endParaRPr lang="fi-FI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B605DA8A-5216-4F63-A012-E5BD46E625C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58561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alto_EN_Science_21_RGB_3"/>
          <p:cNvPicPr>
            <a:picLocks noChangeAspect="1" noChangeArrowheads="1"/>
          </p:cNvPicPr>
          <p:nvPr userDrawn="1"/>
        </p:nvPicPr>
        <p:blipFill>
          <a:blip r:embed="rId2" cstate="print"/>
          <a:srcRect t="3488"/>
          <a:stretch>
            <a:fillRect/>
          </a:stretch>
        </p:blipFill>
        <p:spPr bwMode="auto">
          <a:xfrm>
            <a:off x="0" y="15875"/>
            <a:ext cx="2051050" cy="1804988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 userDrawn="1"/>
        </p:nvSpPr>
        <p:spPr>
          <a:xfrm>
            <a:off x="406800" y="1713600"/>
            <a:ext cx="8326800" cy="3920400"/>
          </a:xfrm>
          <a:prstGeom prst="rect">
            <a:avLst/>
          </a:prstGeom>
          <a:solidFill>
            <a:srgbClr val="FF7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t-EE" noProof="0" smtClean="0"/>
              <a:t>Click to edit Master title style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285600" cy="234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noProof="0" smtClean="0"/>
              <a:t>Click to edit Master subtitle style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62000" y="5961600"/>
            <a:ext cx="2026800" cy="176400"/>
          </a:xfrm>
        </p:spPr>
        <p:txBody>
          <a:bodyPr wrap="none" lIns="0" tIns="0" rIns="0" bIns="0"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fld id="{3622CD5A-A9CA-4187-8D1C-14CBA696F3D0}" type="datetime1">
              <a:rPr lang="en-US" noProof="0" smtClean="0"/>
              <a:pPr/>
              <a:t>9/25/12</a:t>
            </a:fld>
            <a:endParaRPr lang="en-US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44400" y="5961600"/>
            <a:ext cx="1962000" cy="6336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t-EE" noProof="0" smtClean="0"/>
              <a:t>Click to edit Master text styles</a:t>
            </a:r>
          </a:p>
          <a:p>
            <a:pPr lvl="1"/>
            <a:r>
              <a:rPr lang="et-EE" noProof="0" smtClean="0"/>
              <a:t>Second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26800" y="5961600"/>
            <a:ext cx="1134000" cy="6336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t-EE" noProof="0" smtClean="0"/>
              <a:t>Click to edit Master text styles</a:t>
            </a:r>
          </a:p>
          <a:p>
            <a:pPr lvl="1"/>
            <a:r>
              <a:rPr lang="et-EE" noProof="0" smtClean="0"/>
              <a:t>Second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62000" y="6138000"/>
            <a:ext cx="2026800" cy="4572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t-EE" noProof="0" smtClean="0"/>
              <a:t>Click to edit Master text styles</a:t>
            </a:r>
          </a:p>
          <a:p>
            <a:pPr lvl="1"/>
            <a:r>
              <a:rPr lang="et-EE" noProof="0" smtClean="0"/>
              <a:t>Second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2400" y="6138000"/>
            <a:ext cx="2048400" cy="4572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t-EE" noProof="0" smtClean="0"/>
              <a:t>Click to edit Master text styles</a:t>
            </a:r>
          </a:p>
          <a:p>
            <a:pPr lvl="1"/>
            <a:r>
              <a:rPr lang="et-EE" noProof="0" smtClean="0"/>
              <a:t>Second level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72400" y="5961600"/>
            <a:ext cx="2048400" cy="1764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t-EE" noProof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noProof="0" smtClean="0"/>
              <a:t>Click to edit Master title style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noProof="0" smtClean="0"/>
              <a:t>Click to edit Master text styles</a:t>
            </a:r>
          </a:p>
          <a:p>
            <a:pPr lvl="1"/>
            <a:r>
              <a:rPr lang="et-EE" noProof="0" smtClean="0"/>
              <a:t>Second level</a:t>
            </a:r>
          </a:p>
          <a:p>
            <a:pPr lvl="2"/>
            <a:r>
              <a:rPr lang="et-EE" noProof="0" smtClean="0"/>
              <a:t>Third level</a:t>
            </a:r>
          </a:p>
          <a:p>
            <a:pPr lvl="3"/>
            <a:r>
              <a:rPr lang="et-EE" noProof="0" smtClean="0"/>
              <a:t>Fourth level</a:t>
            </a:r>
          </a:p>
          <a:p>
            <a:pPr lvl="4"/>
            <a:r>
              <a:rPr lang="et-EE" noProof="0" smtClean="0"/>
              <a:t>Fifth level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BA70-3711-4040-B033-8C7B0100C4FF}" type="datetime1">
              <a:rPr lang="en-US" noProof="0" smtClean="0"/>
              <a:pPr/>
              <a:t>9/25/12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t-EE" noProof="0" smtClean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ts val="9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ts val="9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t-EE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noProof="0" smtClean="0"/>
              <a:t>Click to edit Master title style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2400" y="1584000"/>
            <a:ext cx="3924000" cy="413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t-EE" noProof="0" smtClean="0"/>
              <a:t>Click to edit Master text styles</a:t>
            </a:r>
          </a:p>
          <a:p>
            <a:pPr lvl="1"/>
            <a:r>
              <a:rPr lang="et-EE" noProof="0" smtClean="0"/>
              <a:t>Second level</a:t>
            </a:r>
          </a:p>
          <a:p>
            <a:pPr lvl="2"/>
            <a:r>
              <a:rPr lang="et-EE" noProof="0" smtClean="0"/>
              <a:t>Third level</a:t>
            </a:r>
          </a:p>
          <a:p>
            <a:pPr lvl="3"/>
            <a:r>
              <a:rPr lang="et-EE" noProof="0" smtClean="0"/>
              <a:t>Fourth level</a:t>
            </a:r>
          </a:p>
          <a:p>
            <a:pPr lvl="4"/>
            <a:r>
              <a:rPr lang="et-EE" noProof="0" smtClean="0"/>
              <a:t>Fifth level</a:t>
            </a:r>
            <a:endParaRPr lang="en-US" noProof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4000"/>
            <a:ext cx="3924000" cy="413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buNone/>
              <a:defRPr sz="1400"/>
            </a:lvl6pPr>
            <a:lvl7pPr>
              <a:buNone/>
              <a:defRPr sz="1400"/>
            </a:lvl7pPr>
            <a:lvl8pPr>
              <a:buNone/>
              <a:defRPr sz="1400"/>
            </a:lvl8pPr>
            <a:lvl9pPr>
              <a:buNone/>
              <a:defRPr sz="1400"/>
            </a:lvl9pPr>
          </a:lstStyle>
          <a:p>
            <a:pPr lvl="0"/>
            <a:r>
              <a:rPr lang="et-EE" noProof="0" smtClean="0"/>
              <a:t>Click to edit Master text styles</a:t>
            </a:r>
          </a:p>
          <a:p>
            <a:pPr lvl="1"/>
            <a:r>
              <a:rPr lang="et-EE" noProof="0" smtClean="0"/>
              <a:t>Second level</a:t>
            </a:r>
          </a:p>
          <a:p>
            <a:pPr lvl="2"/>
            <a:r>
              <a:rPr lang="et-EE" noProof="0" smtClean="0"/>
              <a:t>Third level</a:t>
            </a:r>
          </a:p>
          <a:p>
            <a:pPr lvl="3"/>
            <a:r>
              <a:rPr lang="et-EE" noProof="0" smtClean="0"/>
              <a:t>Fourth level</a:t>
            </a:r>
          </a:p>
          <a:p>
            <a:pPr lvl="4"/>
            <a:r>
              <a:rPr lang="et-EE" noProof="0" smtClean="0"/>
              <a:t>Fifth level</a:t>
            </a:r>
            <a:endParaRPr lang="en-US" noProof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AE3A-323C-4559-B1BA-656B962F825F}" type="datetime1">
              <a:rPr lang="en-US" noProof="0" smtClean="0"/>
              <a:pPr/>
              <a:t>9/25/12</a:t>
            </a:fld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t-EE" noProof="0" smtClean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t-EE" noProof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noProof="0" smtClean="0"/>
              <a:t>Click to edit Master title style</a:t>
            </a:r>
            <a:endParaRPr lang="en-US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E9B31-C8A9-4E24-941C-E3996421D5FD}" type="datetime1">
              <a:rPr lang="en-US" noProof="0" smtClean="0"/>
              <a:pPr/>
              <a:t>9/25/12</a:t>
            </a:fld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t-EE" noProof="0" smtClean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t-EE" noProof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6F0E-CBD3-4E99-91AB-A949DAD71055}" type="datetime1">
              <a:rPr lang="en-US" noProof="0" smtClean="0"/>
              <a:pPr/>
              <a:t>9/25/12</a:t>
            </a:fld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t-EE" noProof="0" smtClean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t-EE" noProof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marg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noProof="0" smtClean="0"/>
              <a:t>Click to edit Master title style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400" y="1584000"/>
            <a:ext cx="6285600" cy="4136400"/>
          </a:xfrm>
        </p:spPr>
        <p:txBody>
          <a:bodyPr/>
          <a:lstStyle/>
          <a:p>
            <a:pPr lvl="0"/>
            <a:r>
              <a:rPr lang="et-EE" noProof="0" smtClean="0"/>
              <a:t>Click to edit Master text styles</a:t>
            </a:r>
          </a:p>
          <a:p>
            <a:pPr lvl="1"/>
            <a:r>
              <a:rPr lang="et-EE" noProof="0" smtClean="0"/>
              <a:t>Second level</a:t>
            </a:r>
          </a:p>
          <a:p>
            <a:pPr lvl="2"/>
            <a:r>
              <a:rPr lang="et-EE" noProof="0" smtClean="0"/>
              <a:t>Third level</a:t>
            </a:r>
          </a:p>
          <a:p>
            <a:pPr lvl="3"/>
            <a:r>
              <a:rPr lang="et-EE" noProof="0" smtClean="0"/>
              <a:t>Fourth level</a:t>
            </a:r>
          </a:p>
          <a:p>
            <a:pPr lvl="4"/>
            <a:r>
              <a:rPr lang="et-EE" noProof="0" smtClean="0"/>
              <a:t>Fifth level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BA70-3711-4040-B033-8C7B0100C4FF}" type="datetime1">
              <a:rPr lang="en-US" noProof="0" smtClean="0"/>
              <a:pPr/>
              <a:t>9/25/12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t-EE" noProof="0" smtClean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t-EE" noProof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alto_EN_Science_21_RGB_3"/>
          <p:cNvPicPr>
            <a:picLocks noChangeAspect="1" noChangeArrowheads="1"/>
          </p:cNvPicPr>
          <p:nvPr userDrawn="1"/>
        </p:nvPicPr>
        <p:blipFill>
          <a:blip r:embed="rId2" cstate="print"/>
          <a:srcRect t="3488"/>
          <a:stretch>
            <a:fillRect/>
          </a:stretch>
        </p:blipFill>
        <p:spPr bwMode="auto">
          <a:xfrm>
            <a:off x="0" y="15875"/>
            <a:ext cx="2051050" cy="180498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4000">
                <a:solidFill>
                  <a:srgbClr val="FF7900"/>
                </a:solidFill>
              </a:defRPr>
            </a:lvl1pPr>
          </a:lstStyle>
          <a:p>
            <a:r>
              <a:rPr lang="et-EE" noProof="0" smtClean="0"/>
              <a:t>Click to edit Master title style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285600" cy="2340000"/>
          </a:xfrm>
        </p:spPr>
        <p:txBody>
          <a:bodyPr/>
          <a:lstStyle>
            <a:lvl1pPr marL="0" indent="0" algn="l">
              <a:buNone/>
              <a:defRPr>
                <a:solidFill>
                  <a:srgbClr val="FF7900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noProof="0" smtClean="0"/>
              <a:t>Click to edit Master subtitle style</a:t>
            </a:r>
            <a:endParaRPr lang="en-US" noProof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2862000" y="5961600"/>
            <a:ext cx="2026800" cy="176400"/>
          </a:xfrm>
        </p:spPr>
        <p:txBody>
          <a:bodyPr wrap="none" lIns="0" tIns="0" rIns="0" bIns="0"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fld id="{3622CD5A-A9CA-4187-8D1C-14CBA696F3D0}" type="datetime1">
              <a:rPr lang="en-US" noProof="0" smtClean="0"/>
              <a:pPr/>
              <a:t>9/25/12</a:t>
            </a:fld>
            <a:endParaRPr lang="en-US" noProof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44400" y="5961600"/>
            <a:ext cx="1962000" cy="6336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t-EE" noProof="0" smtClean="0"/>
              <a:t>Click to edit Master text styles</a:t>
            </a:r>
          </a:p>
          <a:p>
            <a:pPr lvl="1"/>
            <a:r>
              <a:rPr lang="et-EE" noProof="0" smtClean="0"/>
              <a:t>Second level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26800" y="5961600"/>
            <a:ext cx="1134000" cy="6336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t-EE" noProof="0" smtClean="0"/>
              <a:t>Click to edit Master text styles</a:t>
            </a:r>
          </a:p>
          <a:p>
            <a:pPr lvl="1"/>
            <a:r>
              <a:rPr lang="et-EE" noProof="0" smtClean="0"/>
              <a:t>Second level</a:t>
            </a:r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62000" y="6138000"/>
            <a:ext cx="2026800" cy="4572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t-EE" noProof="0" smtClean="0"/>
              <a:t>Click to edit Master text styles</a:t>
            </a:r>
          </a:p>
          <a:p>
            <a:pPr lvl="1"/>
            <a:r>
              <a:rPr lang="et-EE" noProof="0" smtClean="0"/>
              <a:t>Second level</a:t>
            </a:r>
          </a:p>
        </p:txBody>
      </p:sp>
      <p:sp>
        <p:nvSpPr>
          <p:cNvPr id="1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2400" y="6138000"/>
            <a:ext cx="2048400" cy="4572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t-EE" noProof="0" smtClean="0"/>
              <a:t>Click to edit Master text styles</a:t>
            </a:r>
          </a:p>
          <a:p>
            <a:pPr lvl="1"/>
            <a:r>
              <a:rPr lang="et-EE" noProof="0" smtClean="0"/>
              <a:t>Second level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72400" y="5961600"/>
            <a:ext cx="2048400" cy="176400"/>
          </a:xfrm>
        </p:spPr>
        <p:txBody>
          <a:bodyPr wrap="none" lIns="0" tIns="0" rIns="0" bIns="0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t-EE" noProof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titl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alto_EN_Science_13_RGB_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900" y="5811838"/>
            <a:ext cx="2374900" cy="1044575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 userDrawn="1"/>
        </p:nvSpPr>
        <p:spPr>
          <a:xfrm>
            <a:off x="406800" y="406800"/>
            <a:ext cx="8326800" cy="5472000"/>
          </a:xfrm>
          <a:prstGeom prst="rect">
            <a:avLst/>
          </a:prstGeom>
          <a:solidFill>
            <a:srgbClr val="FF7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00" y="547200"/>
            <a:ext cx="7772400" cy="2206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t-EE" noProof="0" smtClean="0"/>
              <a:t>Click to edit Master title style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ABA70-3711-4040-B033-8C7B0100C4FF}" type="datetime1">
              <a:rPr lang="en-US" noProof="0" smtClean="0"/>
              <a:pPr/>
              <a:t>9/25/12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t-EE" noProof="0" smtClean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t-EE" noProof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alto_EN_Science_13_RGB_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5900" y="5815013"/>
            <a:ext cx="2479675" cy="1042987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2400" y="489600"/>
            <a:ext cx="79884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t-EE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2400" y="1584000"/>
            <a:ext cx="7988400" cy="41364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t-EE" noProof="0" smtClean="0"/>
              <a:t>Click to edit Master text styles</a:t>
            </a:r>
          </a:p>
          <a:p>
            <a:pPr lvl="1"/>
            <a:r>
              <a:rPr lang="et-EE" noProof="0" smtClean="0"/>
              <a:t>Second level</a:t>
            </a:r>
          </a:p>
          <a:p>
            <a:pPr lvl="2"/>
            <a:r>
              <a:rPr lang="et-EE" noProof="0" smtClean="0"/>
              <a:t>Third level</a:t>
            </a:r>
          </a:p>
          <a:p>
            <a:pPr lvl="3"/>
            <a:r>
              <a:rPr lang="et-EE" noProof="0" smtClean="0"/>
              <a:t>Fourth level</a:t>
            </a:r>
          </a:p>
          <a:p>
            <a:pPr lvl="4"/>
            <a:r>
              <a:rPr lang="et-EE" noProof="0" smtClean="0"/>
              <a:t>Fifth level</a:t>
            </a:r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30800" y="6274800"/>
            <a:ext cx="1544400" cy="12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EE6C06D-47AC-41E9-B6F8-74CFCE12D955}" type="datetime1">
              <a:rPr lang="en-US" noProof="0" smtClean="0"/>
              <a:pPr/>
              <a:t>9/25/12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0800" y="6145200"/>
            <a:ext cx="1544400" cy="12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30800" y="6400800"/>
            <a:ext cx="1544400" cy="12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2384017-E4DF-4A7A-8FA6-2DC68C3EB4D0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0" name="Rectangle 9"/>
          <p:cNvSpPr/>
          <p:nvPr/>
        </p:nvSpPr>
        <p:spPr>
          <a:xfrm>
            <a:off x="571472" y="5814000"/>
            <a:ext cx="7988400" cy="64800"/>
          </a:xfrm>
          <a:prstGeom prst="rect">
            <a:avLst/>
          </a:prstGeom>
          <a:solidFill>
            <a:srgbClr val="FF7900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50" r:id="rId6"/>
    <p:sldLayoutId id="2147483662" r:id="rId7"/>
    <p:sldLayoutId id="2147483663" r:id="rId8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FF79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4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4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4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3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tools.ietf.org/html/rfc4880" TargetMode="External"/><Relationship Id="rId3" Type="http://schemas.openxmlformats.org/officeDocument/2006/relationships/hyperlink" Target="http://tools.ietf.org/html/rfc3261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Data-Oriented (and Beyond) Network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Article from 2007 SIGCOMM conference</a:t>
            </a:r>
          </a:p>
          <a:p>
            <a:r>
              <a:rPr lang="en-US" dirty="0" smtClean="0"/>
              <a:t>Presented by </a:t>
            </a:r>
            <a:r>
              <a:rPr lang="en-US" dirty="0" smtClean="0"/>
              <a:t>Vilen Looga, M.Sc.</a:t>
            </a:r>
          </a:p>
          <a:p>
            <a:r>
              <a:rPr lang="en-US" dirty="0" smtClean="0"/>
              <a:t>DCS Lab</a:t>
            </a:r>
            <a:endParaRPr lang="en-US" dirty="0" smtClean="0"/>
          </a:p>
          <a:p>
            <a:r>
              <a:rPr lang="en-US" dirty="0" smtClean="0"/>
              <a:t>Aalto </a:t>
            </a:r>
            <a:r>
              <a:rPr lang="en-US" dirty="0" smtClean="0"/>
              <a:t>University </a:t>
            </a:r>
            <a:r>
              <a:rPr lang="en-US" dirty="0" smtClean="0"/>
              <a:t>School of Science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Design – Name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FIND(P:L) </a:t>
            </a:r>
            <a:r>
              <a:rPr lang="en-US" dirty="0" smtClean="0"/>
              <a:t>– client requests for object P:L and RH requests to a nearby copy </a:t>
            </a:r>
            <a:endParaRPr lang="en-US" b="1" dirty="0" smtClean="0"/>
          </a:p>
          <a:p>
            <a:r>
              <a:rPr lang="en-US" b="1" dirty="0" smtClean="0"/>
              <a:t>FIND(*:L)</a:t>
            </a:r>
            <a:r>
              <a:rPr lang="en-US" dirty="0" smtClean="0"/>
              <a:t> – immutable data; client is willing to accept self-certified data from any provider</a:t>
            </a:r>
            <a:endParaRPr lang="en-US" b="1" dirty="0" smtClean="0"/>
          </a:p>
          <a:p>
            <a:r>
              <a:rPr lang="en-US" b="1" dirty="0" smtClean="0"/>
              <a:t>REGISTER(P:L) </a:t>
            </a:r>
            <a:r>
              <a:rPr lang="en-US" dirty="0" smtClean="0"/>
              <a:t>– P registers at it’s local RH</a:t>
            </a:r>
            <a:endParaRPr lang="en-US" b="1" dirty="0" smtClean="0"/>
          </a:p>
          <a:p>
            <a:r>
              <a:rPr lang="en-US" b="1" dirty="0" smtClean="0"/>
              <a:t>REGISTER(P:*)</a:t>
            </a:r>
            <a:r>
              <a:rPr lang="en-US" dirty="0" smtClean="0"/>
              <a:t> – RH can serve all the data from </a:t>
            </a:r>
            <a:r>
              <a:rPr lang="en-US" i="1" dirty="0" smtClean="0"/>
              <a:t>P</a:t>
            </a:r>
            <a:endParaRPr lang="en-US" b="1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8B45C779-A6F5-F34D-B6BF-97785839E07D}" type="slidenum">
              <a:rPr lang="en-US" smtClean="0"/>
              <a:pPr/>
              <a:t>10</a:t>
            </a:fld>
            <a:r>
              <a:rPr lang="en-US" dirty="0" smtClean="0"/>
              <a:t>/28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208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Design – Name resolution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8B45C779-A6F5-F34D-B6BF-97785839E07D}" type="slidenum">
              <a:rPr lang="en-US" smtClean="0"/>
              <a:pPr/>
              <a:t>11</a:t>
            </a:fld>
            <a:r>
              <a:rPr lang="en-US" dirty="0" smtClean="0"/>
              <a:t>/28</a:t>
            </a:r>
            <a:endParaRPr lang="en-US" dirty="0"/>
          </a:p>
          <a:p>
            <a:endParaRPr lang="en-US" dirty="0"/>
          </a:p>
        </p:txBody>
      </p:sp>
      <p:pic>
        <p:nvPicPr>
          <p:cNvPr id="8" name="Picture 7" descr="Screen Shot 2012-09-25 at 1.35.1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6966"/>
            <a:ext cx="9144000" cy="3791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119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Design – Security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DoS</a:t>
            </a:r>
            <a:r>
              <a:rPr lang="en-US" dirty="0" smtClean="0"/>
              <a:t> attacks should be handled on IP layer</a:t>
            </a:r>
          </a:p>
          <a:p>
            <a:r>
              <a:rPr lang="en-US" dirty="0" smtClean="0"/>
              <a:t>Peering RHs exchange their public keys to ensure that they are receiving packets from the right source</a:t>
            </a:r>
          </a:p>
          <a:p>
            <a:r>
              <a:rPr lang="en-US" dirty="0" smtClean="0"/>
              <a:t>No key revocation mechanism in DONA, blacklist should be provided by third parties</a:t>
            </a:r>
          </a:p>
          <a:p>
            <a:r>
              <a:rPr lang="en-US" dirty="0" smtClean="0"/>
              <a:t>Principals can check if their key is already in use by issuing FIND(P:*) message 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8B45C779-A6F5-F34D-B6BF-97785839E07D}" type="slidenum">
              <a:rPr lang="en-US" smtClean="0"/>
              <a:pPr/>
              <a:t>12</a:t>
            </a:fld>
            <a:r>
              <a:rPr lang="en-US" dirty="0" smtClean="0"/>
              <a:t>/28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600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Design – Internet Addressing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Crisis in the Internet addressing scheme?</a:t>
            </a:r>
            <a:endParaRPr lang="en-US" dirty="0"/>
          </a:p>
          <a:p>
            <a:r>
              <a:rPr lang="en-US" dirty="0" smtClean="0"/>
              <a:t>Authors suggest using path labels:</a:t>
            </a:r>
          </a:p>
          <a:p>
            <a:pPr lvl="1"/>
            <a:r>
              <a:rPr lang="en-US" dirty="0" smtClean="0"/>
              <a:t>Each host has a domain specific local address, which is meaningless outside of that domain</a:t>
            </a:r>
          </a:p>
          <a:p>
            <a:pPr lvl="1"/>
            <a:r>
              <a:rPr lang="en-US" dirty="0" smtClean="0"/>
              <a:t>When client sends a FIND, each host on the route appends next-hop instructions </a:t>
            </a:r>
          </a:p>
          <a:p>
            <a:pPr lvl="1"/>
            <a:r>
              <a:rPr lang="en-US" dirty="0" smtClean="0"/>
              <a:t>Server reverses path instructions to send a response</a:t>
            </a:r>
          </a:p>
          <a:p>
            <a:pPr lvl="1"/>
            <a:r>
              <a:rPr lang="en-US" dirty="0" smtClean="0"/>
              <a:t>No per-flow state in the network (unlike NNC)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8B45C779-A6F5-F34D-B6BF-97785839E07D}" type="slidenum">
              <a:rPr lang="en-US" smtClean="0"/>
              <a:pPr/>
              <a:t>13</a:t>
            </a:fld>
            <a:r>
              <a:rPr lang="en-US" dirty="0" smtClean="0"/>
              <a:t>/28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684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Functionality – Server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CDN would use several servers authorized to provide P:L datum:</a:t>
            </a:r>
          </a:p>
          <a:p>
            <a:pPr lvl="1"/>
            <a:r>
              <a:rPr lang="en-US" dirty="0" smtClean="0"/>
              <a:t>How does the client choose one? Latency?</a:t>
            </a:r>
          </a:p>
          <a:p>
            <a:r>
              <a:rPr lang="en-US" dirty="0" smtClean="0"/>
              <a:t>In a P2P network data can be broken into indexed chunks which client can request with FIND(*:L)</a:t>
            </a:r>
          </a:p>
          <a:p>
            <a:pPr lvl="1"/>
            <a:r>
              <a:rPr lang="en-US" dirty="0" smtClean="0"/>
              <a:t>After receiving data client can register to serve L at his RH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8B45C779-A6F5-F34D-B6BF-97785839E07D}" type="slidenum">
              <a:rPr lang="en-US" smtClean="0"/>
              <a:pPr/>
              <a:t>14</a:t>
            </a:fld>
            <a:r>
              <a:rPr lang="en-US" dirty="0" smtClean="0"/>
              <a:t>/28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792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Functionality – Mobility and </a:t>
            </a:r>
            <a:r>
              <a:rPr lang="en-US" dirty="0" err="1" smtClean="0"/>
              <a:t>Multihoming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mobile host must unregister from one location and re-register at another</a:t>
            </a:r>
          </a:p>
          <a:p>
            <a:r>
              <a:rPr lang="en-US" dirty="0" err="1" smtClean="0"/>
              <a:t>Multihomed</a:t>
            </a:r>
            <a:r>
              <a:rPr lang="en-US" dirty="0" smtClean="0"/>
              <a:t> hosts can register at several local RH</a:t>
            </a:r>
          </a:p>
          <a:p>
            <a:r>
              <a:rPr lang="en-US" dirty="0" err="1" smtClean="0"/>
              <a:t>Multihomed</a:t>
            </a:r>
            <a:r>
              <a:rPr lang="en-US" dirty="0" smtClean="0"/>
              <a:t> domain forwards REGISTER messages to each provider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8B45C779-A6F5-F34D-B6BF-97785839E07D}" type="slidenum">
              <a:rPr lang="en-US" smtClean="0"/>
              <a:pPr/>
              <a:t>15</a:t>
            </a:fld>
            <a:r>
              <a:rPr lang="en-US" dirty="0" smtClean="0"/>
              <a:t>/28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431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Functionality – Session Initiation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Rendezvous mechanism similar to SIP</a:t>
            </a:r>
          </a:p>
          <a:p>
            <a:pPr lvl="1"/>
            <a:r>
              <a:rPr lang="en-US" dirty="0" smtClean="0"/>
              <a:t>SIP INVITE = DONA FIND</a:t>
            </a:r>
          </a:p>
          <a:p>
            <a:pPr lvl="1"/>
            <a:r>
              <a:rPr lang="en-US" dirty="0" smtClean="0"/>
              <a:t>SIP REGISTER = DONA REGISTER</a:t>
            </a:r>
          </a:p>
          <a:p>
            <a:r>
              <a:rPr lang="en-US" dirty="0" smtClean="0"/>
              <a:t>More on that later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8B45C779-A6F5-F34D-B6BF-97785839E07D}" type="slidenum">
              <a:rPr lang="en-US" smtClean="0"/>
              <a:pPr/>
              <a:t>16</a:t>
            </a:fld>
            <a:r>
              <a:rPr lang="en-US" dirty="0" smtClean="0"/>
              <a:t>/28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951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Functionality – Multicast State Establishment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DONA’s </a:t>
            </a:r>
            <a:r>
              <a:rPr lang="en-US" dirty="0" err="1" smtClean="0"/>
              <a:t>anycast</a:t>
            </a:r>
            <a:r>
              <a:rPr lang="en-US" dirty="0" smtClean="0"/>
              <a:t> primitive can be used for tree discovery</a:t>
            </a:r>
          </a:p>
          <a:p>
            <a:r>
              <a:rPr lang="en-US" dirty="0"/>
              <a:t>A</a:t>
            </a:r>
            <a:r>
              <a:rPr lang="en-US" dirty="0" smtClean="0"/>
              <a:t> domain border router with members of multicast group P:G, where P is the group originator</a:t>
            </a:r>
          </a:p>
          <a:p>
            <a:r>
              <a:rPr lang="en-US" dirty="0" smtClean="0"/>
              <a:t>When a new node joins P:G, its border router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new</a:t>
            </a:r>
            <a:r>
              <a:rPr lang="en-US" dirty="0" smtClean="0"/>
              <a:t> sends FIND(P:G) to neighbor R. </a:t>
            </a:r>
          </a:p>
          <a:p>
            <a:r>
              <a:rPr lang="en-US" dirty="0" smtClean="0"/>
              <a:t>If R has members in P:G it adds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new</a:t>
            </a:r>
            <a:r>
              <a:rPr lang="en-US" dirty="0" smtClean="0"/>
              <a:t> to overlay topology and both update their P:G table of neighbors</a:t>
            </a:r>
          </a:p>
          <a:p>
            <a:r>
              <a:rPr lang="en-US" dirty="0" err="1" smtClean="0"/>
              <a:t>R</a:t>
            </a:r>
            <a:r>
              <a:rPr lang="en-US" baseline="-25000" dirty="0" err="1" smtClean="0"/>
              <a:t>new</a:t>
            </a:r>
            <a:r>
              <a:rPr lang="en-US" dirty="0" smtClean="0"/>
              <a:t> send REGISTER(P:G) and starts serving as attachment point for P:G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8B45C779-A6F5-F34D-B6BF-97785839E07D}" type="slidenum">
              <a:rPr lang="en-US" smtClean="0"/>
              <a:pPr/>
              <a:t>17</a:t>
            </a:fld>
            <a:r>
              <a:rPr lang="en-US" dirty="0" smtClean="0"/>
              <a:t>/28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331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Extending DONA – Content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Caching</a:t>
            </a:r>
            <a:r>
              <a:rPr lang="en-US" dirty="0" smtClean="0"/>
              <a:t> – RH can change the source IP address of incoming FIND packets, so that the response will traverse them and they can cache it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olved in path label IA? </a:t>
            </a:r>
          </a:p>
          <a:p>
            <a:r>
              <a:rPr lang="en-US" b="1" dirty="0" smtClean="0"/>
              <a:t>Subscriptions</a:t>
            </a:r>
            <a:r>
              <a:rPr lang="en-US" dirty="0" smtClean="0"/>
              <a:t> – using cached </a:t>
            </a:r>
            <a:r>
              <a:rPr lang="en-US" dirty="0" err="1" smtClean="0"/>
              <a:t>TTL’ed</a:t>
            </a:r>
            <a:r>
              <a:rPr lang="en-US" dirty="0" smtClean="0"/>
              <a:t> FIND packets, ensures that the RH will send updated content to the FIND source</a:t>
            </a:r>
          </a:p>
          <a:p>
            <a:r>
              <a:rPr lang="en-US" b="1" dirty="0" smtClean="0"/>
              <a:t>Problematic servers </a:t>
            </a:r>
            <a:r>
              <a:rPr lang="en-US" dirty="0" smtClean="0"/>
              <a:t>– clients can modify the FIND request to access </a:t>
            </a:r>
            <a:r>
              <a:rPr lang="en-US" i="1" dirty="0" err="1" smtClean="0"/>
              <a:t>k</a:t>
            </a:r>
            <a:r>
              <a:rPr lang="en-US" dirty="0" err="1" smtClean="0"/>
              <a:t>th</a:t>
            </a:r>
            <a:r>
              <a:rPr lang="en-US" dirty="0" smtClean="0"/>
              <a:t> server, rather than the closest one</a:t>
            </a:r>
            <a:endParaRPr lang="en-US" i="1" dirty="0" smtClean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8B45C779-A6F5-F34D-B6BF-97785839E07D}" type="slidenum">
              <a:rPr lang="en-US" smtClean="0"/>
              <a:pPr/>
              <a:t>18</a:t>
            </a:fld>
            <a:r>
              <a:rPr lang="en-US" dirty="0" smtClean="0"/>
              <a:t>/28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184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Extending DONA – DTN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Delay-Tolerant Networking works on the principle of message custody transfer: intermediate entity’s are responsible to ensure forwarding of the message</a:t>
            </a:r>
          </a:p>
          <a:p>
            <a:r>
              <a:rPr lang="en-US" dirty="0" smtClean="0"/>
              <a:t>RHs in DONE could act as intermediaries similarly to how RH behaves when caching responses to FIND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8B45C779-A6F5-F34D-B6BF-97785839E07D}" type="slidenum">
              <a:rPr lang="en-US" smtClean="0"/>
              <a:pPr/>
              <a:t>19</a:t>
            </a:fld>
            <a:r>
              <a:rPr lang="en-US" dirty="0" smtClean="0"/>
              <a:t>/28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46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Teemu</a:t>
            </a:r>
            <a:r>
              <a:rPr lang="en-US" dirty="0"/>
              <a:t> </a:t>
            </a:r>
            <a:r>
              <a:rPr lang="en-US" dirty="0" err="1"/>
              <a:t>Koponen</a:t>
            </a:r>
            <a:r>
              <a:rPr lang="en-US" dirty="0"/>
              <a:t>, </a:t>
            </a:r>
            <a:r>
              <a:rPr lang="en-US" dirty="0" err="1"/>
              <a:t>Mohit</a:t>
            </a:r>
            <a:r>
              <a:rPr lang="en-US" dirty="0"/>
              <a:t> </a:t>
            </a:r>
            <a:r>
              <a:rPr lang="en-US" dirty="0" err="1"/>
              <a:t>Chawla</a:t>
            </a:r>
            <a:r>
              <a:rPr lang="en-US" dirty="0"/>
              <a:t>, </a:t>
            </a:r>
            <a:r>
              <a:rPr lang="en-US" dirty="0" err="1"/>
              <a:t>Byung-Gon</a:t>
            </a:r>
            <a:r>
              <a:rPr lang="en-US" dirty="0"/>
              <a:t> Chun, </a:t>
            </a:r>
            <a:r>
              <a:rPr lang="en-US" dirty="0" err="1"/>
              <a:t>Andrey</a:t>
            </a:r>
            <a:r>
              <a:rPr lang="en-US" dirty="0"/>
              <a:t> </a:t>
            </a:r>
            <a:r>
              <a:rPr lang="en-US" dirty="0" err="1"/>
              <a:t>Ermolinskiy</a:t>
            </a:r>
            <a:r>
              <a:rPr lang="en-US" dirty="0"/>
              <a:t>, </a:t>
            </a:r>
            <a:r>
              <a:rPr lang="en-US" dirty="0" err="1"/>
              <a:t>Kye</a:t>
            </a:r>
            <a:r>
              <a:rPr lang="en-US" dirty="0"/>
              <a:t> Hyun Kim, Scott </a:t>
            </a:r>
            <a:r>
              <a:rPr lang="en-US" dirty="0" err="1"/>
              <a:t>Shenker</a:t>
            </a:r>
            <a:r>
              <a:rPr lang="en-US" dirty="0"/>
              <a:t>, and Ion </a:t>
            </a:r>
            <a:r>
              <a:rPr lang="en-US" dirty="0" err="1"/>
              <a:t>Stoica</a:t>
            </a:r>
            <a:r>
              <a:rPr lang="en-US" dirty="0"/>
              <a:t>. 2007. A data-oriented (and beyond) network architecture. SIGCOMM </a:t>
            </a:r>
            <a:r>
              <a:rPr lang="en-US" dirty="0" err="1"/>
              <a:t>Comput</a:t>
            </a:r>
            <a:r>
              <a:rPr lang="en-US" dirty="0"/>
              <a:t>. </a:t>
            </a:r>
            <a:r>
              <a:rPr lang="en-US" dirty="0" err="1"/>
              <a:t>Commun</a:t>
            </a:r>
            <a:r>
              <a:rPr lang="en-US" dirty="0"/>
              <a:t>. Rev. 37, 4 (August 2007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8B45C779-A6F5-F34D-B6BF-97785839E07D}" type="slidenum">
              <a:rPr lang="en-US" smtClean="0"/>
              <a:t>2</a:t>
            </a:fld>
            <a:r>
              <a:rPr lang="en-US" dirty="0" smtClean="0"/>
              <a:t>/28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Extending DONA – Access rules and </a:t>
            </a:r>
            <a:r>
              <a:rPr lang="en-US" dirty="0" err="1" smtClean="0"/>
              <a:t>middleboxes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is no support for </a:t>
            </a:r>
            <a:r>
              <a:rPr lang="en-US" dirty="0" err="1" smtClean="0"/>
              <a:t>middleboxes</a:t>
            </a:r>
            <a:r>
              <a:rPr lang="en-US" dirty="0" smtClean="0"/>
              <a:t> and </a:t>
            </a:r>
            <a:r>
              <a:rPr lang="en-US" dirty="0" err="1" smtClean="0"/>
              <a:t>acces</a:t>
            </a:r>
            <a:r>
              <a:rPr lang="en-US" dirty="0" smtClean="0"/>
              <a:t> rules in the current architecture</a:t>
            </a:r>
          </a:p>
          <a:p>
            <a:r>
              <a:rPr lang="en-US" dirty="0" smtClean="0"/>
              <a:t>RH can have meaningful policies when receiving FIND:</a:t>
            </a:r>
          </a:p>
          <a:p>
            <a:pPr lvl="1"/>
            <a:r>
              <a:rPr lang="en-US" dirty="0" smtClean="0"/>
              <a:t>Drop it like its hot</a:t>
            </a:r>
          </a:p>
          <a:p>
            <a:pPr lvl="1"/>
            <a:r>
              <a:rPr lang="en-US" dirty="0" smtClean="0"/>
              <a:t>Return error code</a:t>
            </a:r>
          </a:p>
          <a:p>
            <a:pPr lvl="1"/>
            <a:r>
              <a:rPr lang="en-US" dirty="0" smtClean="0"/>
              <a:t>Ask for authentication</a:t>
            </a:r>
          </a:p>
          <a:p>
            <a:r>
              <a:rPr lang="en-US" dirty="0" smtClean="0"/>
              <a:t>RHs can provide </a:t>
            </a:r>
            <a:r>
              <a:rPr lang="en-US" dirty="0" err="1" smtClean="0"/>
              <a:t>capabilites</a:t>
            </a:r>
            <a:r>
              <a:rPr lang="en-US" dirty="0" smtClean="0"/>
              <a:t> on per-domain basis inserted into FIND packets (path labels for a more general approach)</a:t>
            </a:r>
          </a:p>
          <a:p>
            <a:r>
              <a:rPr lang="en-US" dirty="0" err="1" smtClean="0"/>
              <a:t>Middlebox</a:t>
            </a:r>
            <a:r>
              <a:rPr lang="en-US" dirty="0" smtClean="0"/>
              <a:t> insertion in DONA (see next picture)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8B45C779-A6F5-F34D-B6BF-97785839E07D}" type="slidenum">
              <a:rPr lang="en-US" smtClean="0"/>
              <a:pPr/>
              <a:t>20</a:t>
            </a:fld>
            <a:r>
              <a:rPr lang="en-US" dirty="0" smtClean="0"/>
              <a:t>/28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6332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Extending DONA – Access rules and </a:t>
            </a:r>
            <a:r>
              <a:rPr lang="en-US" dirty="0" err="1" smtClean="0"/>
              <a:t>middleboxes</a:t>
            </a:r>
            <a:r>
              <a:rPr lang="en-US" dirty="0" smtClean="0"/>
              <a:t> (Example)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8B45C779-A6F5-F34D-B6BF-97785839E07D}" type="slidenum">
              <a:rPr lang="en-US" smtClean="0"/>
              <a:pPr/>
              <a:t>21</a:t>
            </a:fld>
            <a:r>
              <a:rPr lang="en-US" dirty="0" smtClean="0"/>
              <a:t>/28</a:t>
            </a:r>
            <a:endParaRPr lang="en-US" dirty="0"/>
          </a:p>
          <a:p>
            <a:endParaRPr lang="en-US" dirty="0"/>
          </a:p>
        </p:txBody>
      </p:sp>
      <p:pic>
        <p:nvPicPr>
          <p:cNvPr id="7" name="Picture 6" descr="Screen Shot 2012-09-25 at 3.14.2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1628381"/>
            <a:ext cx="6679514" cy="3911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903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RH prototype as a Java </a:t>
            </a:r>
            <a:r>
              <a:rPr lang="en-US" dirty="0" err="1" smtClean="0"/>
              <a:t>deamon</a:t>
            </a:r>
            <a:r>
              <a:rPr lang="en-US" dirty="0" smtClean="0"/>
              <a:t> that sits between transport and IP layer</a:t>
            </a:r>
          </a:p>
          <a:p>
            <a:r>
              <a:rPr lang="en-US" dirty="0"/>
              <a:t>Implemented several modules in </a:t>
            </a:r>
            <a:r>
              <a:rPr lang="en-US" dirty="0" smtClean="0"/>
              <a:t>Linux:</a:t>
            </a:r>
          </a:p>
          <a:p>
            <a:pPr lvl="1"/>
            <a:r>
              <a:rPr lang="en-US" b="1" dirty="0" smtClean="0"/>
              <a:t>Router module </a:t>
            </a:r>
            <a:r>
              <a:rPr lang="en-US" dirty="0" smtClean="0"/>
              <a:t>– processes incoming REGISTER and FINDS; routes FINDS; monitors </a:t>
            </a:r>
            <a:r>
              <a:rPr lang="en-US" dirty="0" err="1" smtClean="0"/>
              <a:t>liveness</a:t>
            </a:r>
            <a:r>
              <a:rPr lang="en-US" dirty="0" smtClean="0"/>
              <a:t> of neighbors etc.</a:t>
            </a:r>
          </a:p>
          <a:p>
            <a:pPr lvl="1"/>
            <a:r>
              <a:rPr lang="en-US" b="1" dirty="0" smtClean="0"/>
              <a:t>Caching module</a:t>
            </a:r>
            <a:r>
              <a:rPr lang="en-US" dirty="0" smtClean="0"/>
              <a:t> – offers application modules access to a local cache</a:t>
            </a:r>
          </a:p>
          <a:p>
            <a:pPr lvl="1"/>
            <a:r>
              <a:rPr lang="en-US" b="1" dirty="0" smtClean="0"/>
              <a:t>Application modules </a:t>
            </a:r>
            <a:r>
              <a:rPr lang="en-US" dirty="0" smtClean="0"/>
              <a:t>– HTTP, SIP, P2P, RSS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8B45C779-A6F5-F34D-B6BF-97785839E07D}" type="slidenum">
              <a:rPr lang="en-US" smtClean="0"/>
              <a:pPr/>
              <a:t>22</a:t>
            </a:fld>
            <a:r>
              <a:rPr lang="en-US" dirty="0" smtClean="0"/>
              <a:t>/28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8140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Feasibility – Requirements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RHs of Tier-1 providers must maintain registration items for all items in the Internet</a:t>
            </a:r>
          </a:p>
          <a:p>
            <a:r>
              <a:rPr lang="en-US" dirty="0" smtClean="0"/>
              <a:t>Total storage = 10</a:t>
            </a:r>
            <a:r>
              <a:rPr lang="en-US" baseline="30000" dirty="0" smtClean="0"/>
              <a:t>11</a:t>
            </a:r>
            <a:r>
              <a:rPr lang="en-US" dirty="0" smtClean="0"/>
              <a:t> items x 42 bytes per entry = 4 TB</a:t>
            </a:r>
          </a:p>
          <a:p>
            <a:r>
              <a:rPr lang="en-US" dirty="0" smtClean="0"/>
              <a:t>Assuming 83000 REGISTER messages per second per Tier-1 RH, each needing </a:t>
            </a:r>
            <a:r>
              <a:rPr lang="en-US" dirty="0" err="1" smtClean="0"/>
              <a:t>cryptogr</a:t>
            </a:r>
            <a:r>
              <a:rPr lang="en-US" dirty="0" smtClean="0"/>
              <a:t>. </a:t>
            </a:r>
            <a:r>
              <a:rPr lang="en-US" dirty="0"/>
              <a:t>o</a:t>
            </a:r>
            <a:r>
              <a:rPr lang="en-US" dirty="0" smtClean="0"/>
              <a:t>perations, load could be handled by 40 CPU (or less assuming trust between peering ASs)</a:t>
            </a:r>
          </a:p>
          <a:p>
            <a:r>
              <a:rPr lang="en-US" dirty="0" smtClean="0"/>
              <a:t>Assuming 20k FIND requests per second per RH, 500 CPUs should suffice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8B45C779-A6F5-F34D-B6BF-97785839E07D}" type="slidenum">
              <a:rPr lang="en-US" smtClean="0"/>
              <a:pPr/>
              <a:t>23</a:t>
            </a:fld>
            <a:r>
              <a:rPr lang="en-US" dirty="0" smtClean="0"/>
              <a:t>/28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6490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Feasibility – design of RH infrastructure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Tier-1 AS RH infrastructure</a:t>
            </a:r>
          </a:p>
          <a:p>
            <a:pPr lvl="1"/>
            <a:r>
              <a:rPr lang="en-US" dirty="0" smtClean="0"/>
              <a:t>Master RH to receive and store registrations, and disseminate to its peers</a:t>
            </a:r>
          </a:p>
          <a:p>
            <a:pPr lvl="1"/>
            <a:r>
              <a:rPr lang="en-US" dirty="0" smtClean="0"/>
              <a:t>Several Cache RH (with the help of cooperative caching, to increase hit rate) to route FINDs from customers, which in case of a failure is sent up to the Master RH</a:t>
            </a:r>
          </a:p>
          <a:p>
            <a:pPr lvl="1"/>
            <a:r>
              <a:rPr lang="en-US" dirty="0" smtClean="0"/>
              <a:t>In case of Cache RH failure, it boots up and start repopulating its cache as messages arrive</a:t>
            </a:r>
          </a:p>
          <a:p>
            <a:pPr lvl="1"/>
            <a:r>
              <a:rPr lang="en-US" dirty="0" smtClean="0"/>
              <a:t>In case of Master RH failure, it has to re-sync with it’s neighbors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8B45C779-A6F5-F34D-B6BF-97785839E07D}" type="slidenum">
              <a:rPr lang="en-US" smtClean="0"/>
              <a:pPr/>
              <a:t>24</a:t>
            </a:fld>
            <a:r>
              <a:rPr lang="en-US" dirty="0" smtClean="0"/>
              <a:t>/28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8399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Broader Architectural 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Data-oriented architecture allows applications protocols to be oriented around application objects, rather than bytes</a:t>
            </a:r>
          </a:p>
          <a:p>
            <a:r>
              <a:rPr lang="en-US" dirty="0" smtClean="0"/>
              <a:t>DONA would raise the level of abstraction on application level, shielding apps from low-level communication problems</a:t>
            </a:r>
          </a:p>
          <a:p>
            <a:r>
              <a:rPr lang="en-US" dirty="0" smtClean="0"/>
              <a:t>DONA message propagation mechanism could be suitable for DTNs</a:t>
            </a:r>
          </a:p>
          <a:p>
            <a:r>
              <a:rPr lang="en-US" dirty="0" smtClean="0"/>
              <a:t>Data-oriented application interface is similar to Pub/Sub approach, by decoupling end-points in time and space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8B45C779-A6F5-F34D-B6BF-97785839E07D}" type="slidenum">
              <a:rPr lang="en-US" smtClean="0"/>
              <a:pPr/>
              <a:t>25</a:t>
            </a:fld>
            <a:r>
              <a:rPr lang="en-US" dirty="0" smtClean="0"/>
              <a:t>/28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5936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Comparison to ROFL?</a:t>
            </a:r>
          </a:p>
          <a:p>
            <a:pPr lvl="1"/>
            <a:r>
              <a:rPr lang="en-US" dirty="0" smtClean="0"/>
              <a:t>Less complex operations</a:t>
            </a:r>
          </a:p>
          <a:p>
            <a:pPr lvl="1"/>
            <a:r>
              <a:rPr lang="en-US" dirty="0" smtClean="0"/>
              <a:t>No need to route traffic through neighbors (Chord)</a:t>
            </a:r>
          </a:p>
          <a:p>
            <a:r>
              <a:rPr lang="en-US" dirty="0" smtClean="0"/>
              <a:t>Comparison to NNC?</a:t>
            </a:r>
          </a:p>
          <a:p>
            <a:pPr lvl="1"/>
            <a:r>
              <a:rPr lang="en-US" dirty="0" smtClean="0"/>
              <a:t>No built-in protection against </a:t>
            </a:r>
            <a:r>
              <a:rPr lang="en-US" dirty="0" err="1" smtClean="0"/>
              <a:t>DDoS</a:t>
            </a:r>
            <a:r>
              <a:rPr lang="en-US" dirty="0" smtClean="0"/>
              <a:t> attacks</a:t>
            </a:r>
          </a:p>
          <a:p>
            <a:r>
              <a:rPr lang="en-US" dirty="0" smtClean="0"/>
              <a:t>Is it viable?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8B45C779-A6F5-F34D-B6BF-97785839E07D}" type="slidenum">
              <a:rPr lang="en-US" smtClean="0"/>
              <a:pPr/>
              <a:t>26</a:t>
            </a:fld>
            <a:r>
              <a:rPr lang="en-US" dirty="0" smtClean="0"/>
              <a:t>/28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4866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Teemu</a:t>
            </a:r>
            <a:r>
              <a:rPr lang="en-US" dirty="0"/>
              <a:t> </a:t>
            </a:r>
            <a:r>
              <a:rPr lang="en-US" dirty="0" err="1"/>
              <a:t>Koponen</a:t>
            </a:r>
            <a:r>
              <a:rPr lang="en-US" dirty="0"/>
              <a:t>, </a:t>
            </a:r>
            <a:r>
              <a:rPr lang="en-US" dirty="0" err="1"/>
              <a:t>Mohit</a:t>
            </a:r>
            <a:r>
              <a:rPr lang="en-US" dirty="0"/>
              <a:t> </a:t>
            </a:r>
            <a:r>
              <a:rPr lang="en-US" dirty="0" err="1"/>
              <a:t>Chawla</a:t>
            </a:r>
            <a:r>
              <a:rPr lang="en-US" dirty="0"/>
              <a:t>, </a:t>
            </a:r>
            <a:r>
              <a:rPr lang="en-US" dirty="0" err="1"/>
              <a:t>Byung-Gon</a:t>
            </a:r>
            <a:r>
              <a:rPr lang="en-US" dirty="0"/>
              <a:t> Chun, </a:t>
            </a:r>
            <a:r>
              <a:rPr lang="en-US" dirty="0" err="1"/>
              <a:t>Andrey</a:t>
            </a:r>
            <a:r>
              <a:rPr lang="en-US" dirty="0"/>
              <a:t> </a:t>
            </a:r>
            <a:r>
              <a:rPr lang="en-US" dirty="0" err="1"/>
              <a:t>Ermolinskiy</a:t>
            </a:r>
            <a:r>
              <a:rPr lang="en-US" dirty="0"/>
              <a:t>, </a:t>
            </a:r>
            <a:r>
              <a:rPr lang="en-US" dirty="0" err="1"/>
              <a:t>Kye</a:t>
            </a:r>
            <a:r>
              <a:rPr lang="en-US" dirty="0"/>
              <a:t> Hyun Kim, Scott </a:t>
            </a:r>
            <a:r>
              <a:rPr lang="en-US" dirty="0" err="1"/>
              <a:t>Shenker</a:t>
            </a:r>
            <a:r>
              <a:rPr lang="en-US" dirty="0"/>
              <a:t>, and Ion </a:t>
            </a:r>
            <a:r>
              <a:rPr lang="en-US" dirty="0" err="1"/>
              <a:t>Stoica</a:t>
            </a:r>
            <a:r>
              <a:rPr lang="en-US" dirty="0"/>
              <a:t>. 2007. A data-oriented (and beyond) network architecture. SIGCOMM </a:t>
            </a:r>
            <a:r>
              <a:rPr lang="en-US" dirty="0" err="1"/>
              <a:t>Comput</a:t>
            </a:r>
            <a:r>
              <a:rPr lang="en-US" dirty="0"/>
              <a:t>. </a:t>
            </a:r>
            <a:r>
              <a:rPr lang="en-US" dirty="0" err="1"/>
              <a:t>Commun</a:t>
            </a:r>
            <a:r>
              <a:rPr lang="en-US" dirty="0"/>
              <a:t>. Rev. 37, 4 (August </a:t>
            </a:r>
            <a:r>
              <a:rPr lang="en-US" dirty="0" smtClean="0"/>
              <a:t>2007)</a:t>
            </a:r>
          </a:p>
          <a:p>
            <a:r>
              <a:rPr lang="en-US" dirty="0"/>
              <a:t>Matthew Caesar, Tyson </a:t>
            </a:r>
            <a:r>
              <a:rPr lang="en-US" dirty="0" err="1"/>
              <a:t>Condie</a:t>
            </a:r>
            <a:r>
              <a:rPr lang="en-US" dirty="0"/>
              <a:t>, </a:t>
            </a:r>
            <a:r>
              <a:rPr lang="en-US" dirty="0" err="1"/>
              <a:t>Jayanthkumar</a:t>
            </a:r>
            <a:r>
              <a:rPr lang="en-US" dirty="0"/>
              <a:t> </a:t>
            </a:r>
            <a:r>
              <a:rPr lang="en-US" dirty="0" err="1"/>
              <a:t>Kannan</a:t>
            </a:r>
            <a:r>
              <a:rPr lang="en-US" dirty="0"/>
              <a:t>, </a:t>
            </a:r>
            <a:r>
              <a:rPr lang="en-US" dirty="0" err="1"/>
              <a:t>Karthik</a:t>
            </a:r>
            <a:r>
              <a:rPr lang="en-US" dirty="0"/>
              <a:t> </a:t>
            </a:r>
            <a:r>
              <a:rPr lang="en-US" dirty="0" err="1"/>
              <a:t>Lakshminarayanan</a:t>
            </a:r>
            <a:r>
              <a:rPr lang="en-US" dirty="0"/>
              <a:t>, and Ion </a:t>
            </a:r>
            <a:r>
              <a:rPr lang="en-US" dirty="0" err="1"/>
              <a:t>Stoica</a:t>
            </a:r>
            <a:r>
              <a:rPr lang="en-US" dirty="0"/>
              <a:t>. 2006. ROFL: routing on flat labels. SIGCOMM </a:t>
            </a:r>
            <a:r>
              <a:rPr lang="en-US" dirty="0" err="1"/>
              <a:t>Comput</a:t>
            </a:r>
            <a:r>
              <a:rPr lang="en-US" dirty="0"/>
              <a:t>. </a:t>
            </a:r>
            <a:r>
              <a:rPr lang="en-US" dirty="0" err="1"/>
              <a:t>Commun</a:t>
            </a:r>
            <a:r>
              <a:rPr lang="en-US" dirty="0"/>
              <a:t>. Rev. 36, 4 (August 2006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OpenPGP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://tools.ietf.org/html/</a:t>
            </a:r>
            <a:r>
              <a:rPr lang="en-US" dirty="0" smtClean="0">
                <a:hlinkClick r:id="rId2"/>
              </a:rPr>
              <a:t>rfc4880</a:t>
            </a:r>
            <a:endParaRPr lang="en-US" dirty="0" smtClean="0"/>
          </a:p>
          <a:p>
            <a:r>
              <a:rPr lang="en-US" dirty="0"/>
              <a:t>Mark Handley and Adam </a:t>
            </a:r>
            <a:r>
              <a:rPr lang="en-US" dirty="0" err="1"/>
              <a:t>Greenhalgh</a:t>
            </a:r>
            <a:r>
              <a:rPr lang="en-US" dirty="0"/>
              <a:t>. 2004. Steps towards a </a:t>
            </a:r>
            <a:r>
              <a:rPr lang="en-US" dirty="0" err="1"/>
              <a:t>DoS</a:t>
            </a:r>
            <a:r>
              <a:rPr lang="en-US" dirty="0"/>
              <a:t>-resistant internet architecture. In Proceedings of the ACM SIGCOMM workshop on Future directions in network architecture (FDNA '04). ACM, New York, NY, USA, 49-</a:t>
            </a:r>
            <a:r>
              <a:rPr lang="en-US" dirty="0" smtClean="0"/>
              <a:t>56</a:t>
            </a:r>
          </a:p>
          <a:p>
            <a:r>
              <a:rPr lang="en-US" dirty="0" smtClean="0">
                <a:hlinkClick r:id="rId3"/>
              </a:rPr>
              <a:t>SIP: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://tools.ietf.org/html/</a:t>
            </a:r>
            <a:r>
              <a:rPr lang="en-US" dirty="0" smtClean="0">
                <a:hlinkClick r:id="rId3"/>
              </a:rPr>
              <a:t>rfc3261</a:t>
            </a:r>
            <a:endParaRPr lang="en-US" dirty="0" smtClean="0"/>
          </a:p>
          <a:p>
            <a:r>
              <a:rPr lang="en-US" dirty="0" err="1"/>
              <a:t>Xiaowei</a:t>
            </a:r>
            <a:r>
              <a:rPr lang="en-US" dirty="0"/>
              <a:t> Yang, David </a:t>
            </a:r>
            <a:r>
              <a:rPr lang="en-US" dirty="0" err="1"/>
              <a:t>Wetherall</a:t>
            </a:r>
            <a:r>
              <a:rPr lang="en-US" dirty="0"/>
              <a:t>, and Thomas Anderson. 2005. A </a:t>
            </a:r>
            <a:r>
              <a:rPr lang="en-US" dirty="0" err="1"/>
              <a:t>DoS</a:t>
            </a:r>
            <a:r>
              <a:rPr lang="en-US" dirty="0"/>
              <a:t>-limiting network architecture. SIGCOMM </a:t>
            </a:r>
            <a:r>
              <a:rPr lang="en-US" dirty="0" err="1"/>
              <a:t>Comput</a:t>
            </a:r>
            <a:r>
              <a:rPr lang="en-US" dirty="0"/>
              <a:t>. </a:t>
            </a:r>
            <a:r>
              <a:rPr lang="en-US" dirty="0" err="1"/>
              <a:t>Commun</a:t>
            </a:r>
            <a:r>
              <a:rPr lang="en-US" dirty="0"/>
              <a:t>. Rev. 35, 4 (August 2005</a:t>
            </a:r>
            <a:r>
              <a:rPr lang="en-US" dirty="0" smtClean="0"/>
              <a:t>)</a:t>
            </a:r>
          </a:p>
          <a:p>
            <a:r>
              <a:rPr lang="en-US" dirty="0"/>
              <a:t>Patrick Th. </a:t>
            </a:r>
            <a:r>
              <a:rPr lang="en-US" dirty="0" err="1"/>
              <a:t>Eugster</a:t>
            </a:r>
            <a:r>
              <a:rPr lang="en-US" dirty="0"/>
              <a:t>, Pascal A. </a:t>
            </a:r>
            <a:r>
              <a:rPr lang="en-US" dirty="0" err="1"/>
              <a:t>Felber</a:t>
            </a:r>
            <a:r>
              <a:rPr lang="en-US" dirty="0"/>
              <a:t>, </a:t>
            </a:r>
            <a:r>
              <a:rPr lang="en-US" dirty="0" err="1"/>
              <a:t>Rachid</a:t>
            </a:r>
            <a:r>
              <a:rPr lang="en-US" dirty="0"/>
              <a:t> </a:t>
            </a:r>
            <a:r>
              <a:rPr lang="en-US" dirty="0" err="1"/>
              <a:t>Guerraoui</a:t>
            </a:r>
            <a:r>
              <a:rPr lang="en-US" dirty="0"/>
              <a:t>, and Anne-Marie </a:t>
            </a:r>
            <a:r>
              <a:rPr lang="en-US" dirty="0" err="1"/>
              <a:t>Kermarrec</a:t>
            </a:r>
            <a:r>
              <a:rPr lang="en-US" dirty="0"/>
              <a:t>. 2003. The many faces of publish/subscribe. ACM </a:t>
            </a:r>
            <a:r>
              <a:rPr lang="en-US" dirty="0" err="1"/>
              <a:t>Comput</a:t>
            </a:r>
            <a:r>
              <a:rPr lang="en-US" dirty="0"/>
              <a:t>. </a:t>
            </a:r>
            <a:r>
              <a:rPr lang="en-US" dirty="0" err="1"/>
              <a:t>Surv</a:t>
            </a:r>
            <a:r>
              <a:rPr lang="en-US" dirty="0"/>
              <a:t>. 35, 2 (June 2003), 114-131.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8B45C779-A6F5-F34D-B6BF-97785839E07D}" type="slidenum">
              <a:rPr lang="en-US" smtClean="0"/>
              <a:pPr/>
              <a:t>27</a:t>
            </a:fld>
            <a:r>
              <a:rPr lang="en-US" dirty="0" smtClean="0"/>
              <a:t>/28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0016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075" y="2370576"/>
            <a:ext cx="7988400" cy="10800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77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Basic design</a:t>
            </a:r>
          </a:p>
          <a:p>
            <a:r>
              <a:rPr lang="en-US" dirty="0" smtClean="0"/>
              <a:t>Using DONA’s basic functionality</a:t>
            </a:r>
          </a:p>
          <a:p>
            <a:r>
              <a:rPr lang="en-US" dirty="0" smtClean="0"/>
              <a:t>Extending DONA</a:t>
            </a:r>
          </a:p>
          <a:p>
            <a:r>
              <a:rPr lang="en-US" dirty="0" smtClean="0"/>
              <a:t>Implementation</a:t>
            </a:r>
          </a:p>
          <a:p>
            <a:r>
              <a:rPr lang="en-US" dirty="0" smtClean="0"/>
              <a:t>Feasibility</a:t>
            </a:r>
          </a:p>
          <a:p>
            <a:r>
              <a:rPr lang="en-US" dirty="0" smtClean="0"/>
              <a:t>Broader Architectural Implications</a:t>
            </a:r>
          </a:p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8B45C779-A6F5-F34D-B6BF-97785839E07D}" type="slidenum">
              <a:rPr lang="en-US" smtClean="0"/>
              <a:pPr/>
              <a:t>3</a:t>
            </a:fld>
            <a:r>
              <a:rPr lang="en-US" dirty="0" smtClean="0"/>
              <a:t>/28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161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 DNS name resolution system has limited in role over the Internet architecture, mostly for historical reasons</a:t>
            </a:r>
          </a:p>
          <a:p>
            <a:r>
              <a:rPr lang="en-US" dirty="0" smtClean="0"/>
              <a:t>Clean slate design for naming and name resolution, with a shift from host-centric to data centric applications in mind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8B45C779-A6F5-F34D-B6BF-97785839E07D}" type="slidenum">
              <a:rPr lang="en-US" smtClean="0"/>
              <a:pPr/>
              <a:t>4</a:t>
            </a:fld>
            <a:r>
              <a:rPr lang="en-US" dirty="0" smtClean="0"/>
              <a:t>/28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72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Consider the following issues: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Persistence –</a:t>
            </a:r>
            <a:r>
              <a:rPr lang="en-US" dirty="0" smtClean="0"/>
              <a:t> once a data or service object exists, the users require access even if the host has changed</a:t>
            </a:r>
          </a:p>
          <a:p>
            <a:r>
              <a:rPr lang="en-US" b="1" dirty="0" smtClean="0"/>
              <a:t>Availability –</a:t>
            </a:r>
            <a:r>
              <a:rPr lang="en-US" dirty="0" smtClean="0"/>
              <a:t> Low-latency and high availability are important requirements, but currently served by </a:t>
            </a:r>
            <a:r>
              <a:rPr lang="en-US" i="1" dirty="0" smtClean="0"/>
              <a:t>ad hoc</a:t>
            </a:r>
            <a:r>
              <a:rPr lang="en-US" dirty="0" smtClean="0"/>
              <a:t> solutions</a:t>
            </a:r>
          </a:p>
          <a:p>
            <a:r>
              <a:rPr lang="en-US" b="1" dirty="0" smtClean="0"/>
              <a:t>Authenticity –</a:t>
            </a:r>
            <a:r>
              <a:rPr lang="en-US" dirty="0" smtClean="0"/>
              <a:t> Explicit authentication of data vs. (typical) secure channel to the source </a:t>
            </a:r>
            <a:endParaRPr lang="en-US" b="1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8B45C779-A6F5-F34D-B6BF-97785839E07D}" type="slidenum">
              <a:rPr lang="en-US" smtClean="0"/>
              <a:pPr/>
              <a:t>5</a:t>
            </a:fld>
            <a:r>
              <a:rPr lang="en-US" dirty="0" smtClean="0"/>
              <a:t>/28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063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Proposal: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Flat, self-certifying names</a:t>
            </a:r>
          </a:p>
          <a:p>
            <a:r>
              <a:rPr lang="en-US" dirty="0" smtClean="0"/>
              <a:t>Name-based </a:t>
            </a:r>
            <a:r>
              <a:rPr lang="en-US" dirty="0" err="1" smtClean="0"/>
              <a:t>anycast</a:t>
            </a:r>
            <a:r>
              <a:rPr lang="en-US" dirty="0" smtClean="0"/>
              <a:t> primitive above IP layer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740FAAEC-10B3-574B-8067-6D4213E6C1DF}" type="slidenum">
              <a:rPr lang="en-US" smtClean="0"/>
              <a:t>6</a:t>
            </a:fld>
            <a:r>
              <a:rPr lang="en-US" dirty="0" smtClean="0"/>
              <a:t>/28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95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Design – Motivation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Strict separation of concerns:</a:t>
            </a:r>
          </a:p>
          <a:p>
            <a:pPr lvl="1"/>
            <a:r>
              <a:rPr lang="en-US" dirty="0" smtClean="0"/>
              <a:t>Names handle persistence and authenticity: data is not tied to a host; signature verifies data</a:t>
            </a:r>
          </a:p>
          <a:p>
            <a:pPr lvl="1"/>
            <a:r>
              <a:rPr lang="en-US" dirty="0" smtClean="0"/>
              <a:t>Name resolution handles availability: guiding requests to the nearest copy of data; avoiding unavailable servers.</a:t>
            </a:r>
          </a:p>
          <a:p>
            <a:r>
              <a:rPr lang="en-US" dirty="0" smtClean="0"/>
              <a:t>Out of scope:</a:t>
            </a:r>
          </a:p>
          <a:p>
            <a:pPr lvl="1"/>
            <a:r>
              <a:rPr lang="en-US" dirty="0" smtClean="0"/>
              <a:t>Trustworthiness of the source: authors chose to leave it outside of their proposed architecture and instead suggest approaches such as reputation systems and “web-of-trust” (</a:t>
            </a:r>
            <a:r>
              <a:rPr lang="en-US" dirty="0" err="1" smtClean="0"/>
              <a:t>OpenPGP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8B45C779-A6F5-F34D-B6BF-97785839E07D}" type="slidenum">
              <a:rPr lang="en-US" smtClean="0"/>
              <a:pPr/>
              <a:t>7</a:t>
            </a:fld>
            <a:r>
              <a:rPr lang="en-US" dirty="0" smtClean="0"/>
              <a:t>/28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508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Design – Naming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Internet actor’s, </a:t>
            </a:r>
            <a:r>
              <a:rPr lang="en-US" i="1" dirty="0" smtClean="0"/>
              <a:t>principal’s, </a:t>
            </a:r>
            <a:r>
              <a:rPr lang="en-US" dirty="0" smtClean="0"/>
              <a:t>identity is tied to public-private key pair</a:t>
            </a:r>
          </a:p>
          <a:p>
            <a:r>
              <a:rPr lang="en-US" dirty="0" smtClean="0"/>
              <a:t>A named entity (domain, host, web page, part of web page) is tied to a principal</a:t>
            </a:r>
          </a:p>
          <a:p>
            <a:r>
              <a:rPr lang="en-US" dirty="0" smtClean="0"/>
              <a:t>Names in the form </a:t>
            </a:r>
            <a:r>
              <a:rPr lang="en-US" i="1" dirty="0" smtClean="0"/>
              <a:t>P:L</a:t>
            </a:r>
            <a:r>
              <a:rPr lang="en-US" dirty="0" smtClean="0"/>
              <a:t>, where:</a:t>
            </a:r>
          </a:p>
          <a:p>
            <a:pPr lvl="1"/>
            <a:r>
              <a:rPr lang="en-US" dirty="0" smtClean="0"/>
              <a:t> </a:t>
            </a:r>
            <a:r>
              <a:rPr lang="en-US" i="1" dirty="0" smtClean="0"/>
              <a:t>P -&gt; </a:t>
            </a:r>
            <a:r>
              <a:rPr lang="en-US" dirty="0" err="1" smtClean="0"/>
              <a:t>cryptogr</a:t>
            </a:r>
            <a:r>
              <a:rPr lang="en-US" dirty="0" smtClean="0"/>
              <a:t>. hash of public key</a:t>
            </a:r>
          </a:p>
          <a:p>
            <a:pPr lvl="1"/>
            <a:r>
              <a:rPr lang="en-US" i="1" dirty="0" smtClean="0"/>
              <a:t>L -</a:t>
            </a:r>
            <a:r>
              <a:rPr lang="en-US" dirty="0" smtClean="0"/>
              <a:t>&gt; label; hash, in case of immutable data (CDN)</a:t>
            </a:r>
          </a:p>
          <a:p>
            <a:r>
              <a:rPr lang="en-US" dirty="0" smtClean="0"/>
              <a:t>Principal authorizes hosts to serve data</a:t>
            </a:r>
          </a:p>
          <a:p>
            <a:r>
              <a:rPr lang="en-US" dirty="0" smtClean="0"/>
              <a:t>Each piece of information is signed by the principal (and his key authority, if necessary)</a:t>
            </a:r>
          </a:p>
          <a:p>
            <a:r>
              <a:rPr lang="en-US" dirty="0" smtClean="0"/>
              <a:t>Issue: how can user’s remember these flat names?</a:t>
            </a:r>
          </a:p>
          <a:p>
            <a:pPr lvl="1"/>
            <a:r>
              <a:rPr lang="en-US" dirty="0" smtClean="0"/>
              <a:t>External mechanisms: Google, FB?</a:t>
            </a:r>
          </a:p>
          <a:p>
            <a:pPr lvl="1"/>
            <a:r>
              <a:rPr lang="en-US" dirty="0" smtClean="0"/>
              <a:t>Private database of human readable names?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.. in any case, mapping becomes an issue of trust between a user and a principal, rather than name lookup for administrative structure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8B45C779-A6F5-F34D-B6BF-97785839E07D}" type="slidenum">
              <a:rPr lang="en-US" smtClean="0"/>
              <a:pPr/>
              <a:t>8</a:t>
            </a:fld>
            <a:r>
              <a:rPr lang="en-US" dirty="0" smtClean="0"/>
              <a:t>/28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16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Design – Name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Route-by-name</a:t>
            </a:r>
            <a:r>
              <a:rPr lang="en-US" dirty="0" smtClean="0"/>
              <a:t> instead of </a:t>
            </a:r>
            <a:r>
              <a:rPr lang="en-US" i="1" dirty="0" smtClean="0"/>
              <a:t>lookup-by-name, </a:t>
            </a:r>
            <a:r>
              <a:rPr lang="en-US" dirty="0" smtClean="0"/>
              <a:t>with the help of Resolution Handlers (RH)</a:t>
            </a:r>
          </a:p>
          <a:p>
            <a:r>
              <a:rPr lang="en-US" dirty="0" smtClean="0"/>
              <a:t>Each domain or entity </a:t>
            </a:r>
            <a:r>
              <a:rPr lang="en-US" i="1" dirty="0" smtClean="0"/>
              <a:t>X</a:t>
            </a:r>
            <a:r>
              <a:rPr lang="en-US" dirty="0" smtClean="0"/>
              <a:t> has one logical </a:t>
            </a:r>
            <a:r>
              <a:rPr lang="en-US" i="1" dirty="0" smtClean="0"/>
              <a:t>RH</a:t>
            </a:r>
            <a:r>
              <a:rPr lang="en-US" i="1" baseline="-25000" dirty="0" smtClean="0"/>
              <a:t>X</a:t>
            </a:r>
            <a:r>
              <a:rPr lang="en-US" baseline="-25000" dirty="0" smtClean="0"/>
              <a:t>, </a:t>
            </a:r>
            <a:r>
              <a:rPr lang="en-US" dirty="0" smtClean="0"/>
              <a:t>which can have many physical incarnations</a:t>
            </a:r>
            <a:endParaRPr lang="en-US" i="1" baseline="-25000" dirty="0" smtClean="0"/>
          </a:p>
          <a:p>
            <a:r>
              <a:rPr lang="en-US" dirty="0" smtClean="0"/>
              <a:t>One RH can act as others peer/child/parent, with the corresponding reverse role of the other RH </a:t>
            </a:r>
          </a:p>
          <a:p>
            <a:r>
              <a:rPr lang="en-US" dirty="0" smtClean="0"/>
              <a:t>Each client connects to one logical RH using local configuration (DHCP?)</a:t>
            </a:r>
          </a:p>
          <a:p>
            <a:r>
              <a:rPr lang="en-US" dirty="0" smtClean="0"/>
              <a:t>Switching providers would be a simple operation of authorizing new provider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fld id="{8B45C779-A6F5-F34D-B6BF-97785839E07D}" type="slidenum">
              <a:rPr lang="en-US" smtClean="0"/>
              <a:pPr/>
              <a:t>9</a:t>
            </a:fld>
            <a:r>
              <a:rPr lang="en-US" dirty="0" smtClean="0"/>
              <a:t>/28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745410"/>
      </p:ext>
    </p:extLst>
  </p:cSld>
  <p:clrMapOvr>
    <a:masterClrMapping/>
  </p:clrMapOvr>
</p:sld>
</file>

<file path=ppt/theme/theme1.xml><?xml version="1.0" encoding="utf-8"?>
<a:theme xmlns:a="http://schemas.openxmlformats.org/drawingml/2006/main" name="aalto_Scienc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009B3A"/>
      </a:accent1>
      <a:accent2>
        <a:srgbClr val="FF7900"/>
      </a:accent2>
      <a:accent3>
        <a:srgbClr val="0065BD"/>
      </a:accent3>
      <a:accent4>
        <a:srgbClr val="ED2939"/>
      </a:accent4>
      <a:accent5>
        <a:srgbClr val="FECB00"/>
      </a:accent5>
      <a:accent6>
        <a:srgbClr val="6639B7"/>
      </a:accent6>
      <a:hlink>
        <a:srgbClr val="0065BD"/>
      </a:hlink>
      <a:folHlink>
        <a:srgbClr val="ED2939"/>
      </a:folHlink>
    </a:clrScheme>
    <a:fontScheme name="Aalto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aalto_Science.potx</Template>
  <TotalTime>288</TotalTime>
  <Words>1806</Words>
  <Application>Microsoft Macintosh PowerPoint</Application>
  <PresentationFormat>On-screen Show (4:3)</PresentationFormat>
  <Paragraphs>174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aalto_Science</vt:lpstr>
      <vt:lpstr>Data-Oriented (and Beyond) Network Architecture</vt:lpstr>
      <vt:lpstr>Reference material</vt:lpstr>
      <vt:lpstr>Outline</vt:lpstr>
      <vt:lpstr>Introduction</vt:lpstr>
      <vt:lpstr>Introduction</vt:lpstr>
      <vt:lpstr>Introduction</vt:lpstr>
      <vt:lpstr>Basic Design – Motivation </vt:lpstr>
      <vt:lpstr>Basic Design – Naming </vt:lpstr>
      <vt:lpstr>Basic Design – Name resolution</vt:lpstr>
      <vt:lpstr>Basic Design – Name resolution</vt:lpstr>
      <vt:lpstr>Basic Design – Name resolution</vt:lpstr>
      <vt:lpstr>Basic Design – Security Issues</vt:lpstr>
      <vt:lpstr>Basic Design – Internet Addressing</vt:lpstr>
      <vt:lpstr>Functionality – Server selection</vt:lpstr>
      <vt:lpstr>Functionality – Mobility and Multihoming</vt:lpstr>
      <vt:lpstr>Functionality – Session Initiation</vt:lpstr>
      <vt:lpstr>Functionality – Multicast State Establishment</vt:lpstr>
      <vt:lpstr>Extending DONA – Content Delivery</vt:lpstr>
      <vt:lpstr>Extending DONA – DTN</vt:lpstr>
      <vt:lpstr>Extending DONA – Access rules and middleboxes</vt:lpstr>
      <vt:lpstr>Extending DONA – Access rules and middleboxes (Example)</vt:lpstr>
      <vt:lpstr>Implementation</vt:lpstr>
      <vt:lpstr>Feasibility – Requirements </vt:lpstr>
      <vt:lpstr>Feasibility – design of RH infrastructure </vt:lpstr>
      <vt:lpstr>Broader Architectural Implications</vt:lpstr>
      <vt:lpstr>Discussion</vt:lpstr>
      <vt:lpstr>References</vt:lpstr>
      <vt:lpstr>Thank you!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JJ</dc:creator>
  <cp:lastModifiedBy>Vilen Looga</cp:lastModifiedBy>
  <cp:revision>31</cp:revision>
  <dcterms:created xsi:type="dcterms:W3CDTF">2011-01-05T10:48:39Z</dcterms:created>
  <dcterms:modified xsi:type="dcterms:W3CDTF">2012-09-25T12:17:58Z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TieturiVerId">
    <vt:lpwstr>002</vt:lpwstr>
  </property>
</Properties>
</file>